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82" r:id="rId6"/>
    <p:sldId id="271" r:id="rId7"/>
    <p:sldId id="261" r:id="rId8"/>
    <p:sldId id="273" r:id="rId9"/>
    <p:sldId id="283" r:id="rId10"/>
    <p:sldId id="279" r:id="rId11"/>
    <p:sldId id="280" r:id="rId12"/>
    <p:sldId id="272" r:id="rId13"/>
    <p:sldId id="274" r:id="rId14"/>
    <p:sldId id="275" r:id="rId15"/>
    <p:sldId id="277" r:id="rId16"/>
    <p:sldId id="262" r:id="rId17"/>
    <p:sldId id="264" r:id="rId18"/>
    <p:sldId id="276" r:id="rId19"/>
    <p:sldId id="278" r:id="rId20"/>
    <p:sldId id="284" r:id="rId21"/>
    <p:sldId id="266" r:id="rId22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5B"/>
    <a:srgbClr val="AEADAE"/>
    <a:srgbClr val="BE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EA281-3AE2-46C9-A7E3-ED85B69E6F0B}" v="6" dt="2019-06-06T18:36:56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Wiggen" userId="e95e802d-e512-4813-8599-aa7a77e3756c" providerId="ADAL" clId="{686EA281-3AE2-46C9-A7E3-ED85B69E6F0B}"/>
    <pc:docChg chg="modSld">
      <pc:chgData name="Jan van Wiggen" userId="e95e802d-e512-4813-8599-aa7a77e3756c" providerId="ADAL" clId="{686EA281-3AE2-46C9-A7E3-ED85B69E6F0B}" dt="2019-06-06T18:38:51.307" v="3" actId="20577"/>
      <pc:docMkLst>
        <pc:docMk/>
      </pc:docMkLst>
      <pc:sldChg chg="modSp">
        <pc:chgData name="Jan van Wiggen" userId="e95e802d-e512-4813-8599-aa7a77e3756c" providerId="ADAL" clId="{686EA281-3AE2-46C9-A7E3-ED85B69E6F0B}" dt="2019-06-06T18:38:51.307" v="3" actId="20577"/>
        <pc:sldMkLst>
          <pc:docMk/>
          <pc:sldMk cId="3522365840" sldId="256"/>
        </pc:sldMkLst>
        <pc:spChg chg="mod">
          <ac:chgData name="Jan van Wiggen" userId="e95e802d-e512-4813-8599-aa7a77e3756c" providerId="ADAL" clId="{686EA281-3AE2-46C9-A7E3-ED85B69E6F0B}" dt="2019-06-06T18:38:51.307" v="3" actId="20577"/>
          <ac:spMkLst>
            <pc:docMk/>
            <pc:sldMk cId="3522365840" sldId="256"/>
            <ac:spMk id="3" creationId="{00000000-0000-0000-0000-000000000000}"/>
          </ac:spMkLst>
        </pc:spChg>
      </pc:sldChg>
    </pc:docChg>
  </pc:docChgLst>
  <pc:docChgLst>
    <pc:chgData name="Jan van Wiggen" userId="e95e802d-e512-4813-8599-aa7a77e3756c" providerId="ADAL" clId="{B9CBA960-A7E2-43A3-805C-77E867CF87F5}"/>
    <pc:docChg chg="undo custSel addSld modSld sldOrd">
      <pc:chgData name="Jan van Wiggen" userId="e95e802d-e512-4813-8599-aa7a77e3756c" providerId="ADAL" clId="{B9CBA960-A7E2-43A3-805C-77E867CF87F5}" dt="2019-06-06T18:37:01.320" v="900" actId="27636"/>
      <pc:docMkLst>
        <pc:docMk/>
      </pc:docMkLst>
      <pc:sldChg chg="modSp">
        <pc:chgData name="Jan van Wiggen" userId="e95e802d-e512-4813-8599-aa7a77e3756c" providerId="ADAL" clId="{B9CBA960-A7E2-43A3-805C-77E867CF87F5}" dt="2019-06-06T18:34:42.412" v="884" actId="6549"/>
        <pc:sldMkLst>
          <pc:docMk/>
          <pc:sldMk cId="3282288529" sldId="257"/>
        </pc:sldMkLst>
        <pc:spChg chg="mod">
          <ac:chgData name="Jan van Wiggen" userId="e95e802d-e512-4813-8599-aa7a77e3756c" providerId="ADAL" clId="{B9CBA960-A7E2-43A3-805C-77E867CF87F5}" dt="2019-06-06T18:34:42.412" v="884" actId="6549"/>
          <ac:spMkLst>
            <pc:docMk/>
            <pc:sldMk cId="3282288529" sldId="257"/>
            <ac:spMk id="3" creationId="{00000000-0000-0000-0000-000000000000}"/>
          </ac:spMkLst>
        </pc:spChg>
      </pc:sldChg>
      <pc:sldChg chg="modSp">
        <pc:chgData name="Jan van Wiggen" userId="e95e802d-e512-4813-8599-aa7a77e3756c" providerId="ADAL" clId="{B9CBA960-A7E2-43A3-805C-77E867CF87F5}" dt="2019-06-06T18:31:54.587" v="683" actId="20577"/>
        <pc:sldMkLst>
          <pc:docMk/>
          <pc:sldMk cId="734208188" sldId="259"/>
        </pc:sldMkLst>
        <pc:spChg chg="mod">
          <ac:chgData name="Jan van Wiggen" userId="e95e802d-e512-4813-8599-aa7a77e3756c" providerId="ADAL" clId="{B9CBA960-A7E2-43A3-805C-77E867CF87F5}" dt="2019-06-06T18:31:54.587" v="683" actId="20577"/>
          <ac:spMkLst>
            <pc:docMk/>
            <pc:sldMk cId="734208188" sldId="259"/>
            <ac:spMk id="3" creationId="{00000000-0000-0000-0000-000000000000}"/>
          </ac:spMkLst>
        </pc:spChg>
      </pc:sldChg>
      <pc:sldChg chg="modSp">
        <pc:chgData name="Jan van Wiggen" userId="e95e802d-e512-4813-8599-aa7a77e3756c" providerId="ADAL" clId="{B9CBA960-A7E2-43A3-805C-77E867CF87F5}" dt="2019-06-06T18:30:43.331" v="658" actId="6549"/>
        <pc:sldMkLst>
          <pc:docMk/>
          <pc:sldMk cId="4147132571" sldId="264"/>
        </pc:sldMkLst>
        <pc:spChg chg="mod">
          <ac:chgData name="Jan van Wiggen" userId="e95e802d-e512-4813-8599-aa7a77e3756c" providerId="ADAL" clId="{B9CBA960-A7E2-43A3-805C-77E867CF87F5}" dt="2019-06-06T18:29:59.724" v="594" actId="20577"/>
          <ac:spMkLst>
            <pc:docMk/>
            <pc:sldMk cId="4147132571" sldId="264"/>
            <ac:spMk id="2" creationId="{00000000-0000-0000-0000-000000000000}"/>
          </ac:spMkLst>
        </pc:spChg>
        <pc:spChg chg="mod">
          <ac:chgData name="Jan van Wiggen" userId="e95e802d-e512-4813-8599-aa7a77e3756c" providerId="ADAL" clId="{B9CBA960-A7E2-43A3-805C-77E867CF87F5}" dt="2019-06-06T18:30:43.331" v="658" actId="6549"/>
          <ac:spMkLst>
            <pc:docMk/>
            <pc:sldMk cId="4147132571" sldId="264"/>
            <ac:spMk id="3" creationId="{00000000-0000-0000-0000-000000000000}"/>
          </ac:spMkLst>
        </pc:spChg>
      </pc:sldChg>
      <pc:sldChg chg="addSp delSp modSp">
        <pc:chgData name="Jan van Wiggen" userId="e95e802d-e512-4813-8599-aa7a77e3756c" providerId="ADAL" clId="{B9CBA960-A7E2-43A3-805C-77E867CF87F5}" dt="2019-06-06T18:36:01.355" v="893" actId="1076"/>
        <pc:sldMkLst>
          <pc:docMk/>
          <pc:sldMk cId="2239688725" sldId="267"/>
        </pc:sldMkLst>
        <pc:inkChg chg="add del mod">
          <ac:chgData name="Jan van Wiggen" userId="e95e802d-e512-4813-8599-aa7a77e3756c" providerId="ADAL" clId="{B9CBA960-A7E2-43A3-805C-77E867CF87F5}" dt="2019-06-06T18:35:55.640" v="892" actId="1076"/>
          <ac:inkMkLst>
            <pc:docMk/>
            <pc:sldMk cId="2239688725" sldId="267"/>
            <ac:inkMk id="3" creationId="{636583BE-EAD6-478B-9C0E-8D9519456937}"/>
          </ac:inkMkLst>
        </pc:inkChg>
        <pc:inkChg chg="mod">
          <ac:chgData name="Jan van Wiggen" userId="e95e802d-e512-4813-8599-aa7a77e3756c" providerId="ADAL" clId="{B9CBA960-A7E2-43A3-805C-77E867CF87F5}" dt="2019-06-06T18:35:46.546" v="890" actId="1076"/>
          <ac:inkMkLst>
            <pc:docMk/>
            <pc:sldMk cId="2239688725" sldId="267"/>
            <ac:inkMk id="4" creationId="{D8695FC0-8CB5-4C9C-824D-BA608DBAD3E7}"/>
          </ac:inkMkLst>
        </pc:inkChg>
        <pc:inkChg chg="add del mod">
          <ac:chgData name="Jan van Wiggen" userId="e95e802d-e512-4813-8599-aa7a77e3756c" providerId="ADAL" clId="{B9CBA960-A7E2-43A3-805C-77E867CF87F5}" dt="2019-06-06T18:35:54.033" v="891" actId="1076"/>
          <ac:inkMkLst>
            <pc:docMk/>
            <pc:sldMk cId="2239688725" sldId="267"/>
            <ac:inkMk id="5" creationId="{DA14BEA0-B605-4C04-87C9-C45C4465A3F5}"/>
          </ac:inkMkLst>
        </pc:inkChg>
        <pc:inkChg chg="mod">
          <ac:chgData name="Jan van Wiggen" userId="e95e802d-e512-4813-8599-aa7a77e3756c" providerId="ADAL" clId="{B9CBA960-A7E2-43A3-805C-77E867CF87F5}" dt="2019-06-06T18:36:01.355" v="893" actId="1076"/>
          <ac:inkMkLst>
            <pc:docMk/>
            <pc:sldMk cId="2239688725" sldId="267"/>
            <ac:inkMk id="7" creationId="{32F02E9F-9267-4510-8EC4-510D046BE8D1}"/>
          </ac:inkMkLst>
        </pc:inkChg>
      </pc:sldChg>
      <pc:sldChg chg="modSp">
        <pc:chgData name="Jan van Wiggen" userId="e95e802d-e512-4813-8599-aa7a77e3756c" providerId="ADAL" clId="{B9CBA960-A7E2-43A3-805C-77E867CF87F5}" dt="2019-06-06T16:26:30.089" v="402" actId="20577"/>
        <pc:sldMkLst>
          <pc:docMk/>
          <pc:sldMk cId="1050738586" sldId="271"/>
        </pc:sldMkLst>
        <pc:spChg chg="mod">
          <ac:chgData name="Jan van Wiggen" userId="e95e802d-e512-4813-8599-aa7a77e3756c" providerId="ADAL" clId="{B9CBA960-A7E2-43A3-805C-77E867CF87F5}" dt="2019-06-06T16:26:30.089" v="402" actId="20577"/>
          <ac:spMkLst>
            <pc:docMk/>
            <pc:sldMk cId="1050738586" sldId="271"/>
            <ac:spMk id="3" creationId="{D79C776E-83AA-48D5-B30F-841B9158877B}"/>
          </ac:spMkLst>
        </pc:spChg>
      </pc:sldChg>
      <pc:sldChg chg="modSp">
        <pc:chgData name="Jan van Wiggen" userId="e95e802d-e512-4813-8599-aa7a77e3756c" providerId="ADAL" clId="{B9CBA960-A7E2-43A3-805C-77E867CF87F5}" dt="2019-06-06T18:37:01.320" v="900" actId="27636"/>
        <pc:sldMkLst>
          <pc:docMk/>
          <pc:sldMk cId="2116157012" sldId="273"/>
        </pc:sldMkLst>
        <pc:spChg chg="mod">
          <ac:chgData name="Jan van Wiggen" userId="e95e802d-e512-4813-8599-aa7a77e3756c" providerId="ADAL" clId="{B9CBA960-A7E2-43A3-805C-77E867CF87F5}" dt="2019-06-06T18:37:01.320" v="900" actId="27636"/>
          <ac:spMkLst>
            <pc:docMk/>
            <pc:sldMk cId="2116157012" sldId="273"/>
            <ac:spMk id="3" creationId="{2A5209C5-E120-403B-8819-352798EAA467}"/>
          </ac:spMkLst>
        </pc:spChg>
      </pc:sldChg>
      <pc:sldChg chg="modSp">
        <pc:chgData name="Jan van Wiggen" userId="e95e802d-e512-4813-8599-aa7a77e3756c" providerId="ADAL" clId="{B9CBA960-A7E2-43A3-805C-77E867CF87F5}" dt="2019-06-06T16:24:30.128" v="306" actId="20577"/>
        <pc:sldMkLst>
          <pc:docMk/>
          <pc:sldMk cId="2799221226" sldId="276"/>
        </pc:sldMkLst>
        <pc:spChg chg="mod">
          <ac:chgData name="Jan van Wiggen" userId="e95e802d-e512-4813-8599-aa7a77e3756c" providerId="ADAL" clId="{B9CBA960-A7E2-43A3-805C-77E867CF87F5}" dt="2019-06-06T16:24:30.128" v="306" actId="20577"/>
          <ac:spMkLst>
            <pc:docMk/>
            <pc:sldMk cId="2799221226" sldId="276"/>
            <ac:spMk id="3" creationId="{9ED2B022-0D26-4834-974E-9A26B3579401}"/>
          </ac:spMkLst>
        </pc:spChg>
      </pc:sldChg>
      <pc:sldChg chg="modSp">
        <pc:chgData name="Jan van Wiggen" userId="e95e802d-e512-4813-8599-aa7a77e3756c" providerId="ADAL" clId="{B9CBA960-A7E2-43A3-805C-77E867CF87F5}" dt="2019-06-06T18:28:57.723" v="508" actId="20577"/>
        <pc:sldMkLst>
          <pc:docMk/>
          <pc:sldMk cId="4192113966" sldId="278"/>
        </pc:sldMkLst>
        <pc:spChg chg="mod">
          <ac:chgData name="Jan van Wiggen" userId="e95e802d-e512-4813-8599-aa7a77e3756c" providerId="ADAL" clId="{B9CBA960-A7E2-43A3-805C-77E867CF87F5}" dt="2019-06-06T18:28:57.723" v="508" actId="20577"/>
          <ac:spMkLst>
            <pc:docMk/>
            <pc:sldMk cId="4192113966" sldId="278"/>
            <ac:spMk id="3" creationId="{59F30E4B-EBE7-4BE4-8445-20240A6D0977}"/>
          </ac:spMkLst>
        </pc:spChg>
      </pc:sldChg>
      <pc:sldChg chg="addSp delSp modSp add ord">
        <pc:chgData name="Jan van Wiggen" userId="e95e802d-e512-4813-8599-aa7a77e3756c" providerId="ADAL" clId="{B9CBA960-A7E2-43A3-805C-77E867CF87F5}" dt="2019-06-06T18:36:32.299" v="895" actId="20577"/>
        <pc:sldMkLst>
          <pc:docMk/>
          <pc:sldMk cId="860586074" sldId="282"/>
        </pc:sldMkLst>
        <pc:spChg chg="mod">
          <ac:chgData name="Jan van Wiggen" userId="e95e802d-e512-4813-8599-aa7a77e3756c" providerId="ADAL" clId="{B9CBA960-A7E2-43A3-805C-77E867CF87F5}" dt="2019-06-06T18:34:35.210" v="879" actId="20577"/>
          <ac:spMkLst>
            <pc:docMk/>
            <pc:sldMk cId="860586074" sldId="282"/>
            <ac:spMk id="2" creationId="{122F5094-5BB2-4BBA-B89B-D60931CC84AF}"/>
          </ac:spMkLst>
        </pc:spChg>
        <pc:spChg chg="del mod">
          <ac:chgData name="Jan van Wiggen" userId="e95e802d-e512-4813-8599-aa7a77e3756c" providerId="ADAL" clId="{B9CBA960-A7E2-43A3-805C-77E867CF87F5}" dt="2019-06-06T18:32:58.747" v="766" actId="478"/>
          <ac:spMkLst>
            <pc:docMk/>
            <pc:sldMk cId="860586074" sldId="282"/>
            <ac:spMk id="3" creationId="{71DCD54E-8453-4A6A-A7B0-64073DD50F29}"/>
          </ac:spMkLst>
        </pc:spChg>
        <pc:spChg chg="add mod">
          <ac:chgData name="Jan van Wiggen" userId="e95e802d-e512-4813-8599-aa7a77e3756c" providerId="ADAL" clId="{B9CBA960-A7E2-43A3-805C-77E867CF87F5}" dt="2019-06-06T18:36:32.299" v="895" actId="20577"/>
          <ac:spMkLst>
            <pc:docMk/>
            <pc:sldMk cId="860586074" sldId="282"/>
            <ac:spMk id="5" creationId="{26F4C5AC-AC07-4752-8113-E68AA5745E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375719"/>
            <a:ext cx="12192000" cy="26937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3242"/>
            <a:ext cx="9144000" cy="63442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05139"/>
            <a:ext cx="9144000" cy="4451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-1200" y="6182872"/>
            <a:ext cx="12193200" cy="140625"/>
          </a:xfrm>
          <a:prstGeom prst="rect">
            <a:avLst/>
          </a:prstGeom>
          <a:solidFill>
            <a:srgbClr val="FE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-1200" y="5654108"/>
            <a:ext cx="12193200" cy="522865"/>
          </a:xfrm>
          <a:prstGeom prst="rect">
            <a:avLst/>
          </a:prstGeom>
          <a:solidFill>
            <a:srgbClr val="AEADA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32" y="185738"/>
            <a:ext cx="4679950" cy="784225"/>
          </a:xfrm>
          <a:prstGeom prst="rect">
            <a:avLst/>
          </a:prstGeom>
        </p:spPr>
      </p:pic>
      <p:sp>
        <p:nvSpPr>
          <p:cNvPr id="18" name="Witte driehoek linksboven"/>
          <p:cNvSpPr/>
          <p:nvPr userDrawn="1"/>
        </p:nvSpPr>
        <p:spPr>
          <a:xfrm flipH="1">
            <a:off x="10130607" y="1865661"/>
            <a:ext cx="2061393" cy="2061393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Triangle 9"/>
          <p:cNvSpPr/>
          <p:nvPr userDrawn="1"/>
        </p:nvSpPr>
        <p:spPr>
          <a:xfrm flipH="1">
            <a:off x="-4881" y="1375244"/>
            <a:ext cx="1702775" cy="2692800"/>
          </a:xfrm>
          <a:custGeom>
            <a:avLst/>
            <a:gdLst>
              <a:gd name="connsiteX0" fmla="*/ 0 w 1800000"/>
              <a:gd name="connsiteY0" fmla="*/ 1800000 h 1800000"/>
              <a:gd name="connsiteX1" fmla="*/ 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800000 h 1800000"/>
              <a:gd name="connsiteX1" fmla="*/ 0 w 1800000"/>
              <a:gd name="connsiteY1" fmla="*/ 0 h 1800000"/>
              <a:gd name="connsiteX2" fmla="*/ 1127359 w 1800000"/>
              <a:gd name="connsiteY2" fmla="*/ 1118321 h 1800000"/>
              <a:gd name="connsiteX3" fmla="*/ 1800000 w 1800000"/>
              <a:gd name="connsiteY3" fmla="*/ 1800000 h 1800000"/>
              <a:gd name="connsiteX4" fmla="*/ 0 w 1800000"/>
              <a:gd name="connsiteY4" fmla="*/ 1800000 h 1800000"/>
              <a:gd name="connsiteX0" fmla="*/ 0 w 1127359"/>
              <a:gd name="connsiteY0" fmla="*/ 1800000 h 1800000"/>
              <a:gd name="connsiteX1" fmla="*/ 0 w 1127359"/>
              <a:gd name="connsiteY1" fmla="*/ 0 h 1800000"/>
              <a:gd name="connsiteX2" fmla="*/ 1127359 w 1127359"/>
              <a:gd name="connsiteY2" fmla="*/ 1118321 h 1800000"/>
              <a:gd name="connsiteX3" fmla="*/ 1126232 w 1127359"/>
              <a:gd name="connsiteY3" fmla="*/ 1787968 h 1800000"/>
              <a:gd name="connsiteX4" fmla="*/ 0 w 1127359"/>
              <a:gd name="connsiteY4" fmla="*/ 1800000 h 1800000"/>
              <a:gd name="connsiteX0" fmla="*/ 0 w 1127359"/>
              <a:gd name="connsiteY0" fmla="*/ 1800000 h 1800000"/>
              <a:gd name="connsiteX1" fmla="*/ 0 w 1127359"/>
              <a:gd name="connsiteY1" fmla="*/ 0 h 1800000"/>
              <a:gd name="connsiteX2" fmla="*/ 1127359 w 1127359"/>
              <a:gd name="connsiteY2" fmla="*/ 1118321 h 1800000"/>
              <a:gd name="connsiteX3" fmla="*/ 1114200 w 1127359"/>
              <a:gd name="connsiteY3" fmla="*/ 1800000 h 1800000"/>
              <a:gd name="connsiteX4" fmla="*/ 0 w 1127359"/>
              <a:gd name="connsiteY4" fmla="*/ 1800000 h 1800000"/>
              <a:gd name="connsiteX0" fmla="*/ 0 w 1127359"/>
              <a:gd name="connsiteY0" fmla="*/ 1800000 h 1800000"/>
              <a:gd name="connsiteX1" fmla="*/ 0 w 1127359"/>
              <a:gd name="connsiteY1" fmla="*/ 0 h 1800000"/>
              <a:gd name="connsiteX2" fmla="*/ 1127359 w 1127359"/>
              <a:gd name="connsiteY2" fmla="*/ 1118321 h 1800000"/>
              <a:gd name="connsiteX3" fmla="*/ 1126232 w 1127359"/>
              <a:gd name="connsiteY3" fmla="*/ 1800000 h 1800000"/>
              <a:gd name="connsiteX4" fmla="*/ 0 w 1127359"/>
              <a:gd name="connsiteY4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359" h="1800000">
                <a:moveTo>
                  <a:pt x="0" y="1800000"/>
                </a:moveTo>
                <a:lnTo>
                  <a:pt x="0" y="0"/>
                </a:lnTo>
                <a:lnTo>
                  <a:pt x="1127359" y="1118321"/>
                </a:lnTo>
                <a:cubicBezTo>
                  <a:pt x="1126983" y="1341537"/>
                  <a:pt x="1126608" y="1576784"/>
                  <a:pt x="1126232" y="1800000"/>
                </a:cubicBezTo>
                <a:lnTo>
                  <a:pt x="0" y="1800000"/>
                </a:lnTo>
                <a:close/>
              </a:path>
            </a:pathLst>
          </a:custGeom>
          <a:solidFill>
            <a:srgbClr val="AEADA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Triangle 20"/>
          <p:cNvSpPr/>
          <p:nvPr userDrawn="1"/>
        </p:nvSpPr>
        <p:spPr>
          <a:xfrm>
            <a:off x="1705966" y="1376825"/>
            <a:ext cx="2692800" cy="2692800"/>
          </a:xfrm>
          <a:prstGeom prst="rtTriangle">
            <a:avLst/>
          </a:prstGeom>
          <a:solidFill>
            <a:srgbClr val="BEBD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Witte driehoek rechtsboven"/>
          <p:cNvSpPr/>
          <p:nvPr userDrawn="1"/>
        </p:nvSpPr>
        <p:spPr>
          <a:xfrm rot="16200000" flipH="1">
            <a:off x="1711820" y="1381685"/>
            <a:ext cx="2692800" cy="2692800"/>
          </a:xfrm>
          <a:prstGeom prst="rtTriangl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Witte driehoek rechtsboven"/>
          <p:cNvSpPr/>
          <p:nvPr userDrawn="1"/>
        </p:nvSpPr>
        <p:spPr>
          <a:xfrm rot="10800000" flipH="1">
            <a:off x="4408301" y="1382395"/>
            <a:ext cx="2692800" cy="2692800"/>
          </a:xfrm>
          <a:prstGeom prst="rtTriangl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Witte driehoek linksboven"/>
          <p:cNvSpPr/>
          <p:nvPr userDrawn="1"/>
        </p:nvSpPr>
        <p:spPr>
          <a:xfrm flipH="1">
            <a:off x="9784922" y="1865661"/>
            <a:ext cx="2407078" cy="2219422"/>
          </a:xfrm>
          <a:prstGeom prst="rtTriangl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Witte driehoek"/>
          <p:cNvSpPr/>
          <p:nvPr userDrawn="1"/>
        </p:nvSpPr>
        <p:spPr>
          <a:xfrm>
            <a:off x="7100744" y="1378800"/>
            <a:ext cx="2694250" cy="2694250"/>
          </a:xfrm>
          <a:prstGeom prst="rtTriangle">
            <a:avLst/>
          </a:prstGeom>
          <a:solidFill>
            <a:srgbClr val="BEBD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Witte driehoek rechtsboven"/>
          <p:cNvSpPr/>
          <p:nvPr userDrawn="1"/>
        </p:nvSpPr>
        <p:spPr>
          <a:xfrm rot="16200000" flipH="1">
            <a:off x="7091476" y="1385509"/>
            <a:ext cx="2692800" cy="2692800"/>
          </a:xfrm>
          <a:prstGeom prst="rtTriangl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170" y="1378418"/>
            <a:ext cx="0" cy="26942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094652" y="1384967"/>
            <a:ext cx="0" cy="26942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-6350" y="1384868"/>
            <a:ext cx="172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2"/>
            <a:endCxn id="20" idx="1"/>
          </p:cNvCxnSpPr>
          <p:nvPr userDrawn="1"/>
        </p:nvCxnSpPr>
        <p:spPr>
          <a:xfrm flipV="1">
            <a:off x="-4881" y="1375244"/>
            <a:ext cx="1702775" cy="16730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9784276" y="1381684"/>
            <a:ext cx="2407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18" idx="0"/>
          </p:cNvCxnSpPr>
          <p:nvPr userDrawn="1"/>
        </p:nvCxnSpPr>
        <p:spPr>
          <a:xfrm flipV="1">
            <a:off x="9784276" y="1865661"/>
            <a:ext cx="2407724" cy="22126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Triangle 38"/>
          <p:cNvSpPr/>
          <p:nvPr userDrawn="1"/>
        </p:nvSpPr>
        <p:spPr>
          <a:xfrm flipH="1" flipV="1">
            <a:off x="9783922" y="4069124"/>
            <a:ext cx="1531778" cy="1585293"/>
          </a:xfrm>
          <a:prstGeom prst="rtTriangle">
            <a:avLst/>
          </a:prstGeom>
          <a:solidFill>
            <a:srgbClr val="FCE2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tangle 39"/>
          <p:cNvSpPr/>
          <p:nvPr userDrawn="1"/>
        </p:nvSpPr>
        <p:spPr>
          <a:xfrm>
            <a:off x="11315700" y="4071650"/>
            <a:ext cx="876300" cy="1582035"/>
          </a:xfrm>
          <a:prstGeom prst="rect">
            <a:avLst/>
          </a:prstGeom>
          <a:solidFill>
            <a:srgbClr val="FCE2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43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37658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376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58F9-CFF9-47BB-BEDA-5E373AD6C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0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1614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1614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37658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376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58F9-CFF9-47BB-BEDA-5E373AD6C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1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58F9-CFF9-47BB-BEDA-5E373AD6C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7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37658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376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58F9-CFF9-47BB-BEDA-5E373AD6C2F3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32" y="185738"/>
            <a:ext cx="4679950" cy="78422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50789" y="6730314"/>
            <a:ext cx="10964562" cy="140625"/>
          </a:xfrm>
          <a:prstGeom prst="rect">
            <a:avLst/>
          </a:prstGeom>
          <a:solidFill>
            <a:srgbClr val="FE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9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31 woningen Indische buurt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Bijeenkomst </a:t>
            </a:r>
            <a:r>
              <a:rPr lang="nl-NL" dirty="0"/>
              <a:t>op 11 </a:t>
            </a:r>
            <a:r>
              <a:rPr lang="nl-NL"/>
              <a:t>juni 2019.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36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B5F01-BB59-41C0-8DC8-AE02CEF4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85091"/>
            <a:ext cx="11898924" cy="8750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b="1" dirty="0" smtClean="0"/>
              <a:t>Verschillende indeling kozijnen bestaande </a:t>
            </a:r>
            <a:r>
              <a:rPr lang="nl-NL" b="1" dirty="0"/>
              <a:t>voorgevels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537683-F5EB-4D5D-94F8-F51F9FF3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FA0C0A-CA34-4A8E-8B1C-A1B7C729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4" y="937978"/>
            <a:ext cx="11612880" cy="59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25854-9CEB-4441-87B5-FCBD1880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37420" cy="1325563"/>
          </a:xfrm>
        </p:spPr>
        <p:txBody>
          <a:bodyPr/>
          <a:lstStyle/>
          <a:p>
            <a:r>
              <a:rPr lang="nl-NL" b="1" dirty="0" smtClean="0"/>
              <a:t>Indeling </a:t>
            </a:r>
            <a:r>
              <a:rPr lang="nl-NL" b="1" dirty="0" smtClean="0"/>
              <a:t>kozijnen</a:t>
            </a:r>
            <a:endParaRPr lang="nl-NL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9CD29B-C7C8-44B2-8E68-92C74A05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3" y="1364398"/>
            <a:ext cx="12192000" cy="26531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3" y="4104153"/>
            <a:ext cx="12178893" cy="226339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5725854-9CEB-4441-87B5-FCBD18800E00}"/>
              </a:ext>
            </a:extLst>
          </p:cNvPr>
          <p:cNvSpPr txBox="1">
            <a:spLocks/>
          </p:cNvSpPr>
          <p:nvPr/>
        </p:nvSpPr>
        <p:spPr>
          <a:xfrm>
            <a:off x="9391995" y="5998801"/>
            <a:ext cx="3124200" cy="73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solidFill>
                  <a:srgbClr val="0070C0"/>
                </a:solidFill>
              </a:rPr>
              <a:t>Mogelijk nieuw</a:t>
            </a:r>
            <a:endParaRPr lang="nl-NL" sz="3200" b="1" dirty="0">
              <a:solidFill>
                <a:srgbClr val="0070C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5725854-9CEB-4441-87B5-FCBD18800E00}"/>
              </a:ext>
            </a:extLst>
          </p:cNvPr>
          <p:cNvSpPr txBox="1">
            <a:spLocks/>
          </p:cNvSpPr>
          <p:nvPr/>
        </p:nvSpPr>
        <p:spPr>
          <a:xfrm>
            <a:off x="10467455" y="3457729"/>
            <a:ext cx="1724545" cy="55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solidFill>
                  <a:srgbClr val="0070C0"/>
                </a:solidFill>
              </a:rPr>
              <a:t>Bestaand</a:t>
            </a:r>
            <a:endParaRPr lang="nl-N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9526B-C651-4323-BFAC-B69FEC78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643327" cy="1325563"/>
          </a:xfrm>
        </p:spPr>
        <p:txBody>
          <a:bodyPr/>
          <a:lstStyle/>
          <a:p>
            <a:r>
              <a:rPr lang="nl-NL" b="1" dirty="0" smtClean="0"/>
              <a:t>Energie besparende werkzaamheden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6292D-8629-44F3-A01C-AF775BA5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Aanbrengen spouwmuur isolatie.</a:t>
            </a:r>
          </a:p>
          <a:p>
            <a:r>
              <a:rPr lang="nl-NL" dirty="0"/>
              <a:t>Plaatsen HR++ glas in ramen, deuren en kozijnen.</a:t>
            </a:r>
          </a:p>
          <a:p>
            <a:r>
              <a:rPr lang="nl-NL" dirty="0"/>
              <a:t>Aanbrengen ventilatieroosters in de kozijnen.</a:t>
            </a:r>
          </a:p>
          <a:p>
            <a:r>
              <a:rPr lang="nl-NL" dirty="0"/>
              <a:t>Isoleren binnenzijde van de daken.</a:t>
            </a:r>
          </a:p>
          <a:p>
            <a:r>
              <a:rPr lang="nl-NL" dirty="0"/>
              <a:t>Vloerisolatie houten begane grond vloer </a:t>
            </a:r>
            <a:r>
              <a:rPr lang="nl-NL" dirty="0" smtClean="0"/>
              <a:t>waar dat mogelijk is.</a:t>
            </a:r>
            <a:endParaRPr lang="nl-NL" dirty="0"/>
          </a:p>
          <a:p>
            <a:r>
              <a:rPr lang="nl-NL" dirty="0"/>
              <a:t>Aanbrengen mechanische ventilatie.</a:t>
            </a:r>
          </a:p>
          <a:p>
            <a:r>
              <a:rPr lang="nl-NL" dirty="0" smtClean="0"/>
              <a:t>Gaskachels vervangen voor CV installaties.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6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2A07A-D50E-4059-978C-49AB6AE6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levert het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236EF-E5D9-4126-B70A-E06600B84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Aanzienlijke verbetering van het wooncomfort.</a:t>
            </a:r>
          </a:p>
          <a:p>
            <a:r>
              <a:rPr lang="nl-NL" dirty="0"/>
              <a:t>Vermindering energie verbruik = beter voor het milieu.</a:t>
            </a:r>
          </a:p>
          <a:p>
            <a:r>
              <a:rPr lang="nl-NL" dirty="0"/>
              <a:t>Energielabel van gemiddeld F naar gemiddeld label </a:t>
            </a:r>
            <a:r>
              <a:rPr lang="nl-NL" dirty="0" smtClean="0"/>
              <a:t>A (</a:t>
            </a:r>
            <a:r>
              <a:rPr lang="nl-NL" dirty="0"/>
              <a:t>t</a:t>
            </a:r>
            <a:r>
              <a:rPr lang="nl-NL" dirty="0" smtClean="0"/>
              <a:t>ussenwoningen label A, hoekwoningen label B).</a:t>
            </a:r>
            <a:endParaRPr lang="nl-NL" dirty="0"/>
          </a:p>
          <a:p>
            <a:r>
              <a:rPr lang="nl-NL" dirty="0"/>
              <a:t>Lagere energie rekening en </a:t>
            </a:r>
            <a:r>
              <a:rPr lang="nl-NL" dirty="0" smtClean="0"/>
              <a:t>hogere </a:t>
            </a:r>
            <a:r>
              <a:rPr lang="nl-NL" dirty="0"/>
              <a:t>huur, per saldo lagere woonlasten.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16B074-EA83-4E84-B6E1-99AE20F4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19" y="4189721"/>
            <a:ext cx="245690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7D0FC-388F-45D7-B9D4-92E935C5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72"/>
            <a:ext cx="7997890" cy="1325563"/>
          </a:xfrm>
        </p:spPr>
        <p:txBody>
          <a:bodyPr/>
          <a:lstStyle/>
          <a:p>
            <a:r>
              <a:rPr lang="nl-NL" b="1" dirty="0"/>
              <a:t>Besparing en kosten per maand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B4DC9A-CFEA-43B0-B00D-22D84567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514592"/>
          </a:xfrm>
        </p:spPr>
        <p:txBody>
          <a:bodyPr/>
          <a:lstStyle/>
          <a:p>
            <a:r>
              <a:rPr lang="nl-NL" dirty="0"/>
              <a:t>Verwachte besparing is  €50,- tot  €80,-  gemiddeld per maand.</a:t>
            </a:r>
          </a:p>
          <a:p>
            <a:r>
              <a:rPr lang="nl-NL" dirty="0"/>
              <a:t>30% van de verwachte besparing is huurverhoging.</a:t>
            </a:r>
          </a:p>
          <a:p>
            <a:r>
              <a:rPr lang="nl-NL" dirty="0"/>
              <a:t>Varieert van €15,- tot € 24,- per maand</a:t>
            </a:r>
            <a:r>
              <a:rPr lang="nl-NL" dirty="0" smtClean="0"/>
              <a:t>.</a:t>
            </a:r>
          </a:p>
          <a:p>
            <a:r>
              <a:rPr lang="nl-NL" dirty="0" smtClean="0"/>
              <a:t>Iedere huurder krijgt persoonlijk aanbod.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DA0DCD-9269-4671-8381-9E7F9678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2" y="3850332"/>
            <a:ext cx="5335950" cy="26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1CA2-0DE9-458F-ADD3-323D4439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Renovatievoorstel en draagvlakmeting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88093-F5B5-4B2C-A89D-0737A3550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het uitvoeren van de </a:t>
            </a:r>
            <a:r>
              <a:rPr lang="nl-NL" dirty="0" smtClean="0"/>
              <a:t>energie besparende werkzaamheden </a:t>
            </a:r>
            <a:r>
              <a:rPr lang="nl-NL" dirty="0"/>
              <a:t>is uw instemming nodig</a:t>
            </a:r>
          </a:p>
          <a:p>
            <a:r>
              <a:rPr lang="nl-NL" dirty="0"/>
              <a:t>Elke huurder krijgt een renovatie voorstel met stemformulier.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/>
              <a:t>Gaat minimaal 70% van alle bewoners akkoord? Dan moeten alle bewoners hun medewerking verlenen aan </a:t>
            </a:r>
            <a:r>
              <a:rPr lang="nl-NL" dirty="0" smtClean="0"/>
              <a:t>alle werkzaamheden. </a:t>
            </a:r>
            <a:r>
              <a:rPr lang="nl-NL" dirty="0"/>
              <a:t>Ook de bewoners die tegen hebben gestemd</a:t>
            </a:r>
          </a:p>
        </p:txBody>
      </p:sp>
    </p:spTree>
    <p:extLst>
      <p:ext uri="{BB962C8B-B14F-4D97-AF65-F5344CB8AC3E}">
        <p14:creationId xmlns:p14="http://schemas.microsoft.com/office/powerpoint/2010/main" val="111254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merkt u van de werkzaamheden?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De overlast die </a:t>
            </a:r>
            <a:r>
              <a:rPr lang="nl-NL" dirty="0" smtClean="0"/>
              <a:t>u krijgt:</a:t>
            </a:r>
            <a:endParaRPr lang="nl-NL" dirty="0"/>
          </a:p>
          <a:p>
            <a:r>
              <a:rPr lang="nl-NL" dirty="0"/>
              <a:t>inbreuk op uw privacy</a:t>
            </a:r>
          </a:p>
          <a:p>
            <a:r>
              <a:rPr lang="nl-NL" dirty="0"/>
              <a:t>tijdelijk minder ruimte in uw woning omdat u spullen weg moet zetten</a:t>
            </a:r>
          </a:p>
          <a:p>
            <a:r>
              <a:rPr lang="nl-NL" dirty="0"/>
              <a:t>beperkte toegankelijkheid tot uw woning door bijvoorbeeld steigers</a:t>
            </a:r>
          </a:p>
          <a:p>
            <a:r>
              <a:rPr lang="nl-NL" dirty="0"/>
              <a:t>planten in de tuin, buitenlampen of zonneschermen die u tijdelijk moet verwijderen en later weer terug plaatsen.</a:t>
            </a:r>
          </a:p>
          <a:p>
            <a:r>
              <a:rPr lang="nl-NL" dirty="0"/>
              <a:t>Zolder tijdelijk leeg maken.</a:t>
            </a:r>
          </a:p>
          <a:p>
            <a:r>
              <a:rPr lang="nl-NL" dirty="0"/>
              <a:t>Werkruimte voor de vaklieden</a:t>
            </a:r>
          </a:p>
          <a:p>
            <a:r>
              <a:rPr lang="nl-NL" dirty="0"/>
              <a:t>geluidsoverlast</a:t>
            </a:r>
          </a:p>
          <a:p>
            <a:r>
              <a:rPr lang="nl-NL" dirty="0"/>
              <a:t>Stofvorming</a:t>
            </a:r>
          </a:p>
          <a:p>
            <a:r>
              <a:rPr lang="nl-NL" dirty="0"/>
              <a:t>Tijdelijk geen gebruik van keuken badkamer toilet als deze vervangen worden. </a:t>
            </a:r>
            <a:r>
              <a:rPr lang="nl-NL" dirty="0" smtClean="0"/>
              <a:t>Voor een tijdelijk toilet, badkamer en keuken wordt gezorgd.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91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989045"/>
            <a:ext cx="8744339" cy="70164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Spelregels/afspraken </a:t>
            </a:r>
            <a:r>
              <a:rPr lang="nl-NL" b="1" dirty="0" smtClean="0"/>
              <a:t>in een Sociaal Statuut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sociaal statuut, hierin staan uw rechten en plichten tijdens de uitvoering van de werkzaamheden</a:t>
            </a:r>
          </a:p>
          <a:p>
            <a:r>
              <a:rPr lang="nl-NL" dirty="0" smtClean="0"/>
              <a:t>Wat staat er onder andere in het Sociaal Statuut?</a:t>
            </a:r>
            <a:endParaRPr lang="nl-NL" dirty="0"/>
          </a:p>
          <a:p>
            <a:pPr lvl="1"/>
            <a:r>
              <a:rPr lang="nl-NL" dirty="0" smtClean="0"/>
              <a:t>Ongeriefvergoeding</a:t>
            </a:r>
          </a:p>
          <a:p>
            <a:pPr lvl="1"/>
            <a:r>
              <a:rPr lang="nl-NL" dirty="0" smtClean="0"/>
              <a:t>Vergoedingen </a:t>
            </a:r>
            <a:r>
              <a:rPr lang="nl-NL" dirty="0"/>
              <a:t>voor onvermijdbare </a:t>
            </a:r>
            <a:r>
              <a:rPr lang="nl-NL" dirty="0" smtClean="0"/>
              <a:t>schade</a:t>
            </a:r>
          </a:p>
          <a:p>
            <a:pPr lvl="1"/>
            <a:r>
              <a:rPr lang="nl-NL" dirty="0" smtClean="0"/>
              <a:t>Rustwoning</a:t>
            </a:r>
          </a:p>
          <a:p>
            <a:pPr lvl="1"/>
            <a:r>
              <a:rPr lang="nl-NL" dirty="0" smtClean="0"/>
              <a:t>Logeerwoningen</a:t>
            </a:r>
          </a:p>
          <a:p>
            <a:pPr lvl="1"/>
            <a:r>
              <a:rPr lang="nl-NL" dirty="0" smtClean="0"/>
              <a:t>Bewoners </a:t>
            </a:r>
            <a:r>
              <a:rPr lang="nl-NL" dirty="0"/>
              <a:t>van 65 jaar of ouder en minder valide krijgen hulp voor het uitvoeren van kleine klusjes (verplaatsen van zware meubels, verwijderen van een buitenlamp en degelijke) </a:t>
            </a:r>
          </a:p>
        </p:txBody>
      </p:sp>
    </p:spTree>
    <p:extLst>
      <p:ext uri="{BB962C8B-B14F-4D97-AF65-F5344CB8AC3E}">
        <p14:creationId xmlns:p14="http://schemas.microsoft.com/office/powerpoint/2010/main" val="414713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1A35E-B787-4F16-8FAD-E69C19DB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4624" cy="1325563"/>
          </a:xfrm>
        </p:spPr>
        <p:txBody>
          <a:bodyPr/>
          <a:lstStyle/>
          <a:p>
            <a:r>
              <a:rPr lang="nl-NL" b="1" u="sng" dirty="0"/>
              <a:t>Concept</a:t>
            </a:r>
            <a:r>
              <a:rPr lang="nl-NL" b="1" dirty="0"/>
              <a:t> planning en 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D2B022-0D26-4834-974E-9A26B357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7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JUNI		Technische opname van de woningen</a:t>
            </a:r>
          </a:p>
          <a:p>
            <a:pPr marL="0" indent="0">
              <a:buNone/>
            </a:pPr>
            <a:r>
              <a:rPr lang="nl-NL" sz="2400" dirty="0"/>
              <a:t>JUNI/JULI	Asbestinventarisatie, inmeten kozijnen</a:t>
            </a:r>
          </a:p>
          <a:p>
            <a:pPr marL="0" indent="0">
              <a:buNone/>
            </a:pPr>
            <a:r>
              <a:rPr lang="nl-NL" sz="2400" dirty="0"/>
              <a:t>JULI/AUG	Draagvlakmeting</a:t>
            </a:r>
          </a:p>
          <a:p>
            <a:pPr marL="0" indent="0">
              <a:buNone/>
            </a:pPr>
            <a:r>
              <a:rPr lang="nl-NL" sz="2400" dirty="0" smtClean="0"/>
              <a:t>AUG/SEP</a:t>
            </a:r>
            <a:r>
              <a:rPr lang="nl-NL" sz="2400" dirty="0"/>
              <a:t>	</a:t>
            </a:r>
            <a:r>
              <a:rPr lang="nl-NL" sz="2400" dirty="0" smtClean="0"/>
              <a:t>Uitslag draagvlakmeting (2 maanden bezwaarperiode)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JUNI/SEP	Planuitwerking</a:t>
            </a:r>
          </a:p>
          <a:p>
            <a:pPr marL="0" indent="0">
              <a:buNone/>
            </a:pPr>
            <a:r>
              <a:rPr lang="nl-NL" sz="2400" dirty="0"/>
              <a:t>OKT		Bouwvoorbereidingen</a:t>
            </a:r>
          </a:p>
          <a:p>
            <a:pPr marL="0" indent="0">
              <a:buNone/>
            </a:pPr>
            <a:r>
              <a:rPr lang="nl-NL" sz="2400" dirty="0"/>
              <a:t>Q4 2019	Start uitvoering</a:t>
            </a:r>
          </a:p>
          <a:p>
            <a:pPr marL="0" indent="0">
              <a:buNone/>
            </a:pPr>
            <a:r>
              <a:rPr lang="nl-NL" sz="2400" dirty="0"/>
              <a:t>Q1 2020	</a:t>
            </a:r>
            <a:r>
              <a:rPr lang="nl-NL" sz="2400" dirty="0" smtClean="0"/>
              <a:t>Oplevering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22713" y="5637965"/>
            <a:ext cx="10482349" cy="6298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nl-NL" b="1" dirty="0" smtClean="0"/>
              <a:t>LET OP:  De planning is afhankelijk </a:t>
            </a:r>
            <a:r>
              <a:rPr lang="nl-NL" b="1" dirty="0"/>
              <a:t>door </a:t>
            </a:r>
            <a:r>
              <a:rPr lang="nl-NL" b="1" dirty="0" smtClean="0"/>
              <a:t>uitslag draagvlakmeting </a:t>
            </a:r>
            <a:r>
              <a:rPr lang="nl-NL" b="1" dirty="0"/>
              <a:t>en </a:t>
            </a:r>
            <a:r>
              <a:rPr lang="nl-NL" b="1" dirty="0" smtClean="0"/>
              <a:t>de  </a:t>
            </a:r>
            <a:r>
              <a:rPr lang="nl-NL" b="1" dirty="0"/>
              <a:t>afgifte benodigde vergunningen.</a:t>
            </a:r>
          </a:p>
        </p:txBody>
      </p:sp>
    </p:spTree>
    <p:extLst>
      <p:ext uri="{BB962C8B-B14F-4D97-AF65-F5344CB8AC3E}">
        <p14:creationId xmlns:p14="http://schemas.microsoft.com/office/powerpoint/2010/main" val="279922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134C5-72D2-44A6-B1C1-6A5FF320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84" y="422358"/>
            <a:ext cx="9602755" cy="1325563"/>
          </a:xfrm>
        </p:spPr>
        <p:txBody>
          <a:bodyPr/>
          <a:lstStyle/>
          <a:p>
            <a:r>
              <a:rPr lang="nl-NL" b="1" dirty="0"/>
              <a:t>Communicatie voor de start van de renovatie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30E4B-EBE7-4BE4-8445-20240A6D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06" y="1944115"/>
            <a:ext cx="10515600" cy="428450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Renovatievoorstel (boekje </a:t>
            </a:r>
            <a:r>
              <a:rPr lang="nl-NL" dirty="0"/>
              <a:t>met een uitgebreide beschrijving van wat er gaat </a:t>
            </a:r>
            <a:r>
              <a:rPr lang="nl-NL" dirty="0" smtClean="0"/>
              <a:t>gebeuren) met daarbij een stemformulier.</a:t>
            </a:r>
            <a:endParaRPr lang="nl-NL" dirty="0"/>
          </a:p>
          <a:p>
            <a:r>
              <a:rPr lang="nl-NL" dirty="0"/>
              <a:t>Mogelijk </a:t>
            </a:r>
            <a:r>
              <a:rPr lang="nl-NL" dirty="0" smtClean="0"/>
              <a:t>bijeenkomst over het definitieve renovatievoorstel.</a:t>
            </a:r>
            <a:endParaRPr lang="nl-NL" dirty="0"/>
          </a:p>
          <a:p>
            <a:r>
              <a:rPr lang="nl-NL" dirty="0"/>
              <a:t>Uitslag van de </a:t>
            </a:r>
            <a:r>
              <a:rPr lang="nl-NL" dirty="0" smtClean="0"/>
              <a:t>draagvlakmeting is </a:t>
            </a:r>
            <a:r>
              <a:rPr lang="nl-NL" dirty="0"/>
              <a:t>schriftelijk.</a:t>
            </a:r>
          </a:p>
          <a:p>
            <a:r>
              <a:rPr lang="nl-NL" dirty="0"/>
              <a:t>Uitvoerder komt ruim vooraf om </a:t>
            </a:r>
            <a:r>
              <a:rPr lang="nl-NL" dirty="0" smtClean="0"/>
              <a:t>de werkzaamheden </a:t>
            </a:r>
            <a:r>
              <a:rPr lang="nl-NL" dirty="0"/>
              <a:t>met u door te spreken.</a:t>
            </a:r>
          </a:p>
          <a:p>
            <a:r>
              <a:rPr lang="nl-NL" dirty="0"/>
              <a:t>De aannemer informeert u minimaal 10 dagen vooraf over de start van de werkzaamheden.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1</a:t>
            </a:r>
            <a:r>
              <a:rPr lang="nl-NL" baseline="30000" dirty="0" smtClean="0"/>
              <a:t>ste</a:t>
            </a:r>
            <a:r>
              <a:rPr lang="nl-NL" dirty="0" smtClean="0"/>
              <a:t> </a:t>
            </a:r>
            <a:r>
              <a:rPr lang="nl-NL" dirty="0" smtClean="0"/>
              <a:t>stap:</a:t>
            </a:r>
          </a:p>
          <a:p>
            <a:pPr marL="0" indent="0">
              <a:buNone/>
            </a:pPr>
            <a:r>
              <a:rPr lang="nl-NL" dirty="0" smtClean="0"/>
              <a:t>Samen </a:t>
            </a:r>
            <a:r>
              <a:rPr lang="nl-NL" dirty="0"/>
              <a:t>met de projectcommissie het </a:t>
            </a:r>
            <a:r>
              <a:rPr lang="nl-NL" dirty="0" smtClean="0"/>
              <a:t>renovatievoorstel </a:t>
            </a:r>
            <a:r>
              <a:rPr lang="nl-NL" dirty="0" smtClean="0"/>
              <a:t>verder uitwerken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21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45834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Opening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Voorstellen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De projectcommissie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Stand van zaken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Wat gaan we doen?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De werkzaamheden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Wat betekent het voor u?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Planning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Communicatie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/>
              <a:t>Voorstellen aannemer.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Afsluiting en gelegenheid voor vragen</a:t>
            </a:r>
          </a:p>
          <a:p>
            <a:pPr lvl="0"/>
            <a:endParaRPr lang="nl-NL" sz="2600" dirty="0">
              <a:solidFill>
                <a:prstClr val="black"/>
              </a:solidFill>
            </a:endParaRPr>
          </a:p>
          <a:p>
            <a:pPr lvl="0"/>
            <a:endParaRPr lang="nl-NL" sz="2600" dirty="0">
              <a:solidFill>
                <a:prstClr val="black"/>
              </a:solidFill>
            </a:endParaRPr>
          </a:p>
          <a:p>
            <a:pPr lvl="0"/>
            <a:endParaRPr lang="nl-NL" sz="2600" dirty="0">
              <a:solidFill>
                <a:prstClr val="black"/>
              </a:solidFill>
            </a:endParaRPr>
          </a:p>
          <a:p>
            <a:pPr lvl="0"/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2288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aannemer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3" y="2420144"/>
            <a:ext cx="6837298" cy="21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244" y="2340183"/>
            <a:ext cx="489551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48E2DAE-5834-4017-9903-BA1B4C98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" y="1"/>
            <a:ext cx="1152220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55" y="146873"/>
            <a:ext cx="4881465" cy="18462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NL" b="1" dirty="0"/>
              <a:t>Welkom huurders</a:t>
            </a:r>
            <a:r>
              <a:rPr lang="nl-NL" dirty="0"/>
              <a:t/>
            </a:r>
            <a:br>
              <a:rPr lang="nl-NL" dirty="0"/>
            </a:br>
            <a:r>
              <a:rPr lang="nl-NL" sz="4000" dirty="0"/>
              <a:t>Javalaan 43 t/m  61</a:t>
            </a:r>
            <a:br>
              <a:rPr lang="nl-NL" sz="4000" dirty="0"/>
            </a:br>
            <a:r>
              <a:rPr lang="nl-NL" sz="4000" dirty="0"/>
              <a:t>Balilaan 2 t/m 24</a:t>
            </a:r>
            <a:br>
              <a:rPr lang="nl-NL" sz="4000" dirty="0"/>
            </a:br>
            <a:r>
              <a:rPr lang="nl-NL" sz="4000" dirty="0"/>
              <a:t>Joh. Postlaan 11 t/m 27</a:t>
            </a:r>
          </a:p>
        </p:txBody>
      </p:sp>
    </p:spTree>
    <p:extLst>
      <p:ext uri="{BB962C8B-B14F-4D97-AF65-F5344CB8AC3E}">
        <p14:creationId xmlns:p14="http://schemas.microsoft.com/office/powerpoint/2010/main" val="223968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7530" cy="1325563"/>
          </a:xfrm>
        </p:spPr>
        <p:txBody>
          <a:bodyPr/>
          <a:lstStyle/>
          <a:p>
            <a:r>
              <a:rPr lang="nl-NL" b="1" dirty="0"/>
              <a:t>Wie zijn wij?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5038531"/>
          </a:xfrm>
        </p:spPr>
        <p:txBody>
          <a:bodyPr>
            <a:normAutofit/>
          </a:bodyPr>
          <a:lstStyle/>
          <a:p>
            <a:r>
              <a:rPr lang="nl-NL" sz="1800" dirty="0"/>
              <a:t>Voorzitter</a:t>
            </a:r>
          </a:p>
          <a:p>
            <a:pPr lvl="1"/>
            <a:r>
              <a:rPr lang="nl-NL" sz="1600" dirty="0"/>
              <a:t>Remco </a:t>
            </a:r>
            <a:r>
              <a:rPr lang="nl-NL" sz="1600" dirty="0" err="1" smtClean="0"/>
              <a:t>Bontebal</a:t>
            </a:r>
            <a:r>
              <a:rPr lang="nl-NL" sz="1600" dirty="0"/>
              <a:t/>
            </a:r>
            <a:br>
              <a:rPr lang="nl-NL" sz="1600" dirty="0"/>
            </a:br>
            <a:endParaRPr lang="nl-NL" sz="1600" dirty="0"/>
          </a:p>
          <a:p>
            <a:r>
              <a:rPr lang="nl-NL" sz="1800" dirty="0"/>
              <a:t>Projectteam Woongoed Zeist</a:t>
            </a:r>
          </a:p>
          <a:p>
            <a:pPr lvl="1"/>
            <a:r>
              <a:rPr lang="nl-NL" sz="1600" dirty="0"/>
              <a:t>Kirsti Hammer, </a:t>
            </a:r>
            <a:r>
              <a:rPr lang="nl-NL" sz="1600" dirty="0" smtClean="0"/>
              <a:t>Medewerker projectparticipatie</a:t>
            </a:r>
            <a:endParaRPr lang="nl-NL" sz="1600" dirty="0"/>
          </a:p>
          <a:p>
            <a:pPr lvl="1"/>
            <a:r>
              <a:rPr lang="nl-NL" sz="1600" dirty="0"/>
              <a:t>John Plomp, Opzichter</a:t>
            </a:r>
          </a:p>
          <a:p>
            <a:pPr lvl="1"/>
            <a:r>
              <a:rPr lang="nl-NL" sz="1600" dirty="0"/>
              <a:t>Jan van Wiggen, Projectmanager</a:t>
            </a:r>
            <a:br>
              <a:rPr lang="nl-NL" sz="1600" dirty="0"/>
            </a:br>
            <a:endParaRPr lang="nl-NL" sz="1600" dirty="0"/>
          </a:p>
          <a:p>
            <a:r>
              <a:rPr lang="nl-NL" sz="1800" dirty="0"/>
              <a:t>Aannemer van Wijk </a:t>
            </a:r>
            <a:r>
              <a:rPr lang="nl-NL" sz="1800" dirty="0" smtClean="0"/>
              <a:t>Vastgoed B.V.</a:t>
            </a:r>
            <a:endParaRPr lang="nl-NL" sz="1800" dirty="0"/>
          </a:p>
          <a:p>
            <a:pPr lvl="1"/>
            <a:r>
              <a:rPr lang="nl-NL" sz="1600" dirty="0"/>
              <a:t>Richard Renkema, Uitvoerder</a:t>
            </a:r>
          </a:p>
          <a:p>
            <a:pPr lvl="1"/>
            <a:r>
              <a:rPr lang="nl-NL" sz="1600" dirty="0"/>
              <a:t>Marc van </a:t>
            </a:r>
            <a:r>
              <a:rPr lang="nl-NL" sz="1600" dirty="0" smtClean="0"/>
              <a:t>Helden</a:t>
            </a:r>
            <a:r>
              <a:rPr lang="nl-NL" sz="1600" dirty="0"/>
              <a:t>, Projectleider</a:t>
            </a:r>
          </a:p>
          <a:p>
            <a:pPr lvl="1"/>
            <a:r>
              <a:rPr lang="nl-NL" sz="1600" dirty="0"/>
              <a:t>Marc Bezem, Projectmanager</a:t>
            </a:r>
          </a:p>
          <a:p>
            <a:pPr marL="457200" lvl="1" indent="0">
              <a:buNone/>
            </a:pPr>
            <a:endParaRPr lang="nl-NL" sz="1600" dirty="0"/>
          </a:p>
          <a:p>
            <a:pPr lvl="1"/>
            <a:endParaRPr lang="nl-NL" sz="1600" dirty="0"/>
          </a:p>
          <a:p>
            <a:pPr marL="0" lvl="0" indent="0">
              <a:buNone/>
            </a:pPr>
            <a:r>
              <a:rPr lang="nl-NL" sz="1800" dirty="0"/>
              <a:t> 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73420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F5094-5BB2-4BBA-B89B-D60931CC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projectcommissie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6F4C5AC-AC07-4752-8113-E68AA574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Leden van de </a:t>
            </a:r>
            <a:r>
              <a:rPr lang="nl-NL" dirty="0" smtClean="0"/>
              <a:t>projectcommissie</a:t>
            </a:r>
          </a:p>
          <a:p>
            <a:pPr lvl="1"/>
            <a:r>
              <a:rPr lang="nl-NL" dirty="0" smtClean="0"/>
              <a:t>de heer W. van den End, Johannes Postlaan 23</a:t>
            </a:r>
          </a:p>
          <a:p>
            <a:pPr lvl="1"/>
            <a:r>
              <a:rPr lang="nl-NL" dirty="0" smtClean="0"/>
              <a:t>de heer H. Hoeve, Johannes Postlaan 11</a:t>
            </a:r>
          </a:p>
          <a:p>
            <a:pPr lvl="1"/>
            <a:r>
              <a:rPr lang="nl-NL" dirty="0" smtClean="0"/>
              <a:t>mevrouw T. van Kessel, Balilaan 20</a:t>
            </a:r>
          </a:p>
          <a:p>
            <a:pPr lvl="1"/>
            <a:r>
              <a:rPr lang="nl-NL" dirty="0" smtClean="0"/>
              <a:t>de heer E. van Hal, Javalaan 57</a:t>
            </a:r>
          </a:p>
          <a:p>
            <a:pPr lvl="1"/>
            <a:r>
              <a:rPr lang="nl-NL" dirty="0" smtClean="0"/>
              <a:t>mevrouw T. van Dam, Javalaan 61 </a:t>
            </a:r>
          </a:p>
          <a:p>
            <a:pPr marL="457200" lvl="1" indent="0">
              <a:buNone/>
            </a:pPr>
            <a:r>
              <a:rPr lang="nl-NL" dirty="0" smtClean="0"/>
              <a:t>	</a:t>
            </a:r>
          </a:p>
          <a:p>
            <a:r>
              <a:rPr lang="nl-NL" dirty="0" smtClean="0"/>
              <a:t>De </a:t>
            </a:r>
            <a:r>
              <a:rPr lang="nl-NL" dirty="0"/>
              <a:t>rol van de </a:t>
            </a:r>
            <a:r>
              <a:rPr lang="nl-NL" dirty="0" smtClean="0"/>
              <a:t>projectcommissie</a:t>
            </a:r>
          </a:p>
          <a:p>
            <a:pPr lvl="1"/>
            <a:r>
              <a:rPr lang="nl-NL" dirty="0"/>
              <a:t>C</a:t>
            </a:r>
            <a:r>
              <a:rPr lang="nl-NL" dirty="0" smtClean="0"/>
              <a:t>ontact tussen huurders en Woongoed Zeist</a:t>
            </a:r>
          </a:p>
          <a:p>
            <a:pPr lvl="1"/>
            <a:r>
              <a:rPr lang="nl-NL" dirty="0" smtClean="0"/>
              <a:t>Behartigt de belangen van de huurders in het plan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58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3E62-328A-423F-8191-BA75E4E0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9C776E-83AA-48D5-B30F-841B9158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Onderhoudsplan kwam moeilijk tot stand</a:t>
            </a:r>
          </a:p>
          <a:p>
            <a:r>
              <a:rPr lang="nl-NL" dirty="0"/>
              <a:t> Plan is gemaakt op basis van wat we nu weten</a:t>
            </a:r>
          </a:p>
          <a:p>
            <a:r>
              <a:rPr lang="nl-NL" dirty="0" smtClean="0"/>
              <a:t> Voor definitieve </a:t>
            </a:r>
            <a:r>
              <a:rPr lang="nl-NL" dirty="0"/>
              <a:t>plan is </a:t>
            </a:r>
            <a:r>
              <a:rPr lang="nl-NL" dirty="0" smtClean="0"/>
              <a:t>nog nodig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Gegevens vanuit technische woning opname</a:t>
            </a:r>
          </a:p>
          <a:p>
            <a:pPr lvl="1"/>
            <a:r>
              <a:rPr lang="nl-NL" dirty="0" smtClean="0"/>
              <a:t>Mening over het plan van de huurders</a:t>
            </a:r>
            <a:endParaRPr lang="nl-NL" dirty="0"/>
          </a:p>
          <a:p>
            <a:pPr lvl="1"/>
            <a:r>
              <a:rPr lang="nl-NL" dirty="0"/>
              <a:t>Draagvlak/instemming van bewoners voor de </a:t>
            </a:r>
            <a:r>
              <a:rPr lang="nl-NL" dirty="0" smtClean="0"/>
              <a:t>energie besparende maatregelen.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Aanbevelingen om het plan te verbeteren zijn welkom.</a:t>
            </a:r>
          </a:p>
          <a:p>
            <a:pPr marL="0" indent="0">
              <a:buNone/>
            </a:pPr>
            <a:r>
              <a:rPr lang="nl-NL" dirty="0"/>
              <a:t>Maar niet alles wat gevraagd </a:t>
            </a:r>
            <a:r>
              <a:rPr lang="nl-NL" dirty="0" smtClean="0"/>
              <a:t>wordt, kan worden over genomen.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73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255370" cy="4284502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Onderhoudswerkzaamheden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geen instemming huurders nodig, geen huurverhoging</a:t>
            </a:r>
            <a:endParaRPr lang="nl-NL" dirty="0"/>
          </a:p>
          <a:p>
            <a:pPr marL="0" indent="0">
              <a:buNone/>
            </a:pPr>
            <a:r>
              <a:rPr lang="nl-NL" b="1" dirty="0" smtClean="0"/>
              <a:t>Energie besparende werkzaamheden (renovatie)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instemming huurders nodig, wel huurverhoging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we het precies gaan aanpakken, hoort u als het plan verder uitgewerkt </a:t>
            </a:r>
            <a:r>
              <a:rPr lang="nl-NL" dirty="0" smtClean="0"/>
              <a:t>is (het Renovatievoorstel).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61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4180E-6A2A-4F3A-990F-39190579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66546"/>
            <a:ext cx="6287530" cy="110911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Onderhoudswerkzaamheden in de woning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5209C5-E120-403B-8819-352798EA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641171"/>
            <a:ext cx="10515600" cy="5444950"/>
          </a:xfrm>
        </p:spPr>
        <p:txBody>
          <a:bodyPr>
            <a:normAutofit/>
          </a:bodyPr>
          <a:lstStyle/>
          <a:p>
            <a:r>
              <a:rPr lang="nl-NL" dirty="0" smtClean="0"/>
              <a:t>Vernieuwen </a:t>
            </a:r>
            <a:r>
              <a:rPr lang="nl-NL" dirty="0"/>
              <a:t>badkamer, keuken en toilet </a:t>
            </a:r>
            <a:r>
              <a:rPr lang="nl-NL" dirty="0" smtClean="0"/>
              <a:t>(waar </a:t>
            </a:r>
            <a:r>
              <a:rPr lang="nl-NL" dirty="0" smtClean="0"/>
              <a:t>nodig, dit </a:t>
            </a:r>
            <a:r>
              <a:rPr lang="nl-NL" dirty="0"/>
              <a:t>volgt uit </a:t>
            </a:r>
            <a:r>
              <a:rPr lang="nl-NL" dirty="0" smtClean="0"/>
              <a:t>inspectie).</a:t>
            </a:r>
            <a:endParaRPr lang="nl-NL" dirty="0"/>
          </a:p>
          <a:p>
            <a:r>
              <a:rPr lang="nl-NL" dirty="0"/>
              <a:t>Verplaatsen CV ketel </a:t>
            </a:r>
            <a:r>
              <a:rPr lang="nl-NL" dirty="0" smtClean="0"/>
              <a:t>van trap opgang naar </a:t>
            </a:r>
            <a:r>
              <a:rPr lang="nl-NL" dirty="0" smtClean="0"/>
              <a:t>zolder.</a:t>
            </a:r>
            <a:endParaRPr lang="nl-NL" dirty="0"/>
          </a:p>
          <a:p>
            <a:r>
              <a:rPr lang="nl-NL" dirty="0"/>
              <a:t>Vervangen van CV ketels die ouder dan zijn 15 jaar zijn</a:t>
            </a:r>
          </a:p>
          <a:p>
            <a:r>
              <a:rPr lang="nl-NL" dirty="0"/>
              <a:t>Aanbrengen </a:t>
            </a:r>
            <a:r>
              <a:rPr lang="nl-NL" dirty="0" smtClean="0"/>
              <a:t>rookmelders.</a:t>
            </a:r>
            <a:endParaRPr lang="nl-NL" dirty="0"/>
          </a:p>
          <a:p>
            <a:r>
              <a:rPr lang="nl-NL" dirty="0" smtClean="0"/>
              <a:t>Herstel </a:t>
            </a:r>
            <a:r>
              <a:rPr lang="nl-NL" dirty="0" smtClean="0"/>
              <a:t>riolering </a:t>
            </a:r>
            <a:r>
              <a:rPr lang="nl-NL" dirty="0" smtClean="0"/>
              <a:t>problemen.</a:t>
            </a:r>
            <a:endParaRPr lang="nl-NL" dirty="0"/>
          </a:p>
          <a:p>
            <a:r>
              <a:rPr lang="nl-NL" dirty="0" smtClean="0"/>
              <a:t>Veiligheidskeuring </a:t>
            </a:r>
            <a:r>
              <a:rPr lang="nl-NL" dirty="0"/>
              <a:t>elektra en gas (woning APK) plus </a:t>
            </a:r>
            <a:r>
              <a:rPr lang="nl-NL" dirty="0" smtClean="0"/>
              <a:t>brandveiligheidscheck.</a:t>
            </a:r>
          </a:p>
          <a:p>
            <a:r>
              <a:rPr lang="nl-NL" dirty="0" smtClean="0"/>
              <a:t>Divers </a:t>
            </a:r>
            <a:r>
              <a:rPr lang="nl-NL" dirty="0"/>
              <a:t>onderhoud wat naar voren komt uit inspecties.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1615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083829" cy="1325563"/>
          </a:xfrm>
        </p:spPr>
        <p:txBody>
          <a:bodyPr/>
          <a:lstStyle/>
          <a:p>
            <a:r>
              <a:rPr lang="nl-NL" b="1" dirty="0"/>
              <a:t>Onderhoudswerkzaamheden </a:t>
            </a:r>
            <a:r>
              <a:rPr lang="nl-NL" b="1" dirty="0" smtClean="0"/>
              <a:t>Buiten </a:t>
            </a:r>
            <a:r>
              <a:rPr lang="nl-NL" b="1" dirty="0"/>
              <a:t>de woning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02873"/>
            <a:ext cx="10515600" cy="3907254"/>
          </a:xfrm>
        </p:spPr>
        <p:txBody>
          <a:bodyPr/>
          <a:lstStyle/>
          <a:p>
            <a:r>
              <a:rPr lang="nl-NL" dirty="0"/>
              <a:t>Dak herstel (waar nodig</a:t>
            </a:r>
            <a:r>
              <a:rPr lang="nl-NL" dirty="0" smtClean="0"/>
              <a:t>).</a:t>
            </a:r>
            <a:endParaRPr lang="nl-NL" dirty="0"/>
          </a:p>
          <a:p>
            <a:r>
              <a:rPr lang="nl-NL" dirty="0"/>
              <a:t>Vernieuwen </a:t>
            </a:r>
            <a:r>
              <a:rPr lang="nl-NL" dirty="0" smtClean="0"/>
              <a:t>dakgoten.</a:t>
            </a:r>
            <a:endParaRPr lang="nl-NL" dirty="0"/>
          </a:p>
          <a:p>
            <a:r>
              <a:rPr lang="nl-NL" dirty="0"/>
              <a:t>Herstellen </a:t>
            </a:r>
            <a:r>
              <a:rPr lang="nl-NL" dirty="0" smtClean="0"/>
              <a:t>buitenbergingen.</a:t>
            </a:r>
            <a:endParaRPr lang="nl-NL" dirty="0"/>
          </a:p>
          <a:p>
            <a:r>
              <a:rPr lang="nl-NL" dirty="0"/>
              <a:t>Buitenschilderwerk ramen, deuren en </a:t>
            </a:r>
            <a:r>
              <a:rPr lang="nl-NL" dirty="0" smtClean="0"/>
              <a:t>kozijnen.</a:t>
            </a:r>
            <a:endParaRPr lang="nl-NL" dirty="0"/>
          </a:p>
          <a:p>
            <a:r>
              <a:rPr lang="nl-NL" dirty="0"/>
              <a:t>Kozijnen worden hersteld en voornemen is indelingen gelijk te maken met nieuwe ramen en deuren (indien nodig</a:t>
            </a:r>
            <a:r>
              <a:rPr lang="nl-NL" dirty="0" smtClean="0"/>
              <a:t>).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79493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rmAutofit/>
      </a:bodyPr>
      <a:lstStyle>
        <a:defPPr marL="342900" indent="-342900">
          <a:buFont typeface="+mj-lt"/>
          <a:buAutoNum type="arabicPeriod" startAt="8"/>
          <a:defRPr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ongoed Zeist.potx" id="{3C39C99F-738E-4E04-98C7-68A7E09A57A3}" vid="{9BA7F687-7908-429B-9071-6EBDFF4780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Woongoed Zeist</Template>
  <TotalTime>2602</TotalTime>
  <Words>794</Words>
  <Application>Microsoft Office PowerPoint</Application>
  <PresentationFormat>Breedbeeld</PresentationFormat>
  <Paragraphs>144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31 woningen Indische buurt</vt:lpstr>
      <vt:lpstr>Programma</vt:lpstr>
      <vt:lpstr>Welkom huurders Javalaan 43 t/m  61 Balilaan 2 t/m 24 Joh. Postlaan 11 t/m 27</vt:lpstr>
      <vt:lpstr>Wie zijn wij?</vt:lpstr>
      <vt:lpstr>De projectcommissie</vt:lpstr>
      <vt:lpstr>Stand van zaken</vt:lpstr>
      <vt:lpstr>Wat gaan we doen?</vt:lpstr>
      <vt:lpstr>Onderhoudswerkzaamheden in de woning</vt:lpstr>
      <vt:lpstr>Onderhoudswerkzaamheden Buiten de woning</vt:lpstr>
      <vt:lpstr>Verschillende indeling kozijnen bestaande voorgevels </vt:lpstr>
      <vt:lpstr>Indeling kozijnen</vt:lpstr>
      <vt:lpstr>Energie besparende werkzaamheden</vt:lpstr>
      <vt:lpstr>Wat levert het op?</vt:lpstr>
      <vt:lpstr>Besparing en kosten per maand</vt:lpstr>
      <vt:lpstr>Renovatievoorstel en draagvlakmeting</vt:lpstr>
      <vt:lpstr>Wat merkt u van de werkzaamheden?</vt:lpstr>
      <vt:lpstr>Spelregels/afspraken in een Sociaal Statuut </vt:lpstr>
      <vt:lpstr>Concept planning en stappen</vt:lpstr>
      <vt:lpstr>Communicatie voor de start van de renovatie</vt:lpstr>
      <vt:lpstr>De aannemer</vt:lpstr>
      <vt:lpstr>Vragen?</vt:lpstr>
    </vt:vector>
  </TitlesOfParts>
  <Company>Residenz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Steehouder, Erica</dc:creator>
  <cp:lastModifiedBy>Jan van Wiggen</cp:lastModifiedBy>
  <cp:revision>80</cp:revision>
  <cp:lastPrinted>2017-04-18T09:10:24Z</cp:lastPrinted>
  <dcterms:created xsi:type="dcterms:W3CDTF">2017-04-11T12:30:34Z</dcterms:created>
  <dcterms:modified xsi:type="dcterms:W3CDTF">2019-06-11T13:21:31Z</dcterms:modified>
</cp:coreProperties>
</file>